
<file path=[Content_Types].xml><?xml version="1.0" encoding="utf-8"?>
<Types xmlns="http://schemas.openxmlformats.org/package/2006/content-types">
  <Override PartName="/ppt/theme/themeOverride2.xml" ContentType="application/vnd.openxmlformats-officedocument.themeOverride+xml"/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docProps/core.xml" ContentType="application/vnd.openxmlformats-package.core-properties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charts/chart2.xml" ContentType="application/vnd.openxmlformats-officedocument.drawingml.chart+xml"/>
  <Override PartName="/ppt/slides/slide12.xml" ContentType="application/vnd.openxmlformats-officedocument.presentationml.slide+xml"/>
  <Override PartName="/ppt/theme/themeOverride1.xml" ContentType="application/vnd.openxmlformats-officedocument.themeOverride+xml"/>
  <Default Extension="bin" ContentType="application/vnd.openxmlformats-officedocument.presentationml.printerSettings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Override4.xml" ContentType="application/vnd.openxmlformats-officedocument.themeOverr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charts/chart3.xml" ContentType="application/vnd.openxmlformats-officedocument.drawingml.chart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5"/>
  </p:notesMasterIdLst>
  <p:sldIdLst>
    <p:sldId id="993" r:id="rId2"/>
    <p:sldId id="1062" r:id="rId3"/>
    <p:sldId id="1063" r:id="rId4"/>
    <p:sldId id="1117" r:id="rId5"/>
    <p:sldId id="1068" r:id="rId6"/>
    <p:sldId id="1069" r:id="rId7"/>
    <p:sldId id="1120" r:id="rId8"/>
    <p:sldId id="1118" r:id="rId9"/>
    <p:sldId id="1119" r:id="rId10"/>
    <p:sldId id="1070" r:id="rId11"/>
    <p:sldId id="1071" r:id="rId12"/>
    <p:sldId id="1072" r:id="rId13"/>
    <p:sldId id="1079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104431"/>
    <a:srgbClr val="738E54"/>
    <a:srgbClr val="C0904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showOutlineIcons="0" snapVertSplitter="1" vertBarState="minimized">
    <p:restoredLeft sz="1515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175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package" Target="../embeddings/Microsoft_Excel_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136668878804728"/>
          <c:y val="0.0"/>
          <c:w val="0.740318906605923"/>
          <c:h val="1.0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Overweight</c:v>
                </c:pt>
              </c:strCache>
            </c:strRef>
          </c:tx>
          <c:dPt>
            <c:idx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</c:dPt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3"/>
            <c:spPr>
              <a:solidFill>
                <a:schemeClr val="accent6">
                  <a:lumMod val="50000"/>
                </a:schemeClr>
              </a:solidFill>
            </c:spPr>
          </c:dPt>
          <c:dLbls>
            <c:dLbl>
              <c:idx val="0"/>
              <c:layout/>
              <c:showPercent val="1"/>
            </c:dLbl>
            <c:dLbl>
              <c:idx val="1"/>
              <c:layout/>
              <c:showPercent val="1"/>
            </c:dLbl>
            <c:dLbl>
              <c:idx val="2"/>
              <c:layout/>
              <c:showPercent val="1"/>
            </c:dLbl>
            <c:dLbl>
              <c:idx val="3"/>
              <c:layout/>
              <c:showPercent val="1"/>
            </c:dLbl>
            <c:delete val="1"/>
          </c:dLbls>
          <c:cat>
            <c:strRef>
              <c:f>Sheet1!$A$2:$A$5</c:f>
              <c:strCache>
                <c:ptCount val="4"/>
                <c:pt idx="0">
                  <c:v>EOSS Stage 0</c:v>
                </c:pt>
                <c:pt idx="1">
                  <c:v>EOSS Stage 1</c:v>
                </c:pt>
                <c:pt idx="2">
                  <c:v>EOSS Stage 2</c:v>
                </c:pt>
                <c:pt idx="3">
                  <c:v>EOSS Stage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15.0</c:v>
                </c:pt>
                <c:pt idx="1">
                  <c:v>28.0</c:v>
                </c:pt>
                <c:pt idx="2">
                  <c:v>47.0</c:v>
                </c:pt>
                <c:pt idx="3">
                  <c:v>10.0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4815453913849"/>
          <c:y val="0.599927736305689"/>
        </c:manualLayout>
      </c:layout>
    </c:title>
    <c:plotArea>
      <c:layout>
        <c:manualLayout>
          <c:layoutTarget val="inner"/>
          <c:xMode val="edge"/>
          <c:yMode val="edge"/>
          <c:x val="0.36398934691987"/>
          <c:y val="0.357879810478236"/>
          <c:w val="0.404783001389532"/>
          <c:h val="0.59578450420970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Class II</c:v>
                </c:pt>
              </c:strCache>
            </c:strRef>
          </c:tx>
          <c:dPt>
            <c:idx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</c:dPt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3"/>
            <c:spPr>
              <a:solidFill>
                <a:schemeClr val="accent6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0.00294117647058823"/>
                  <c:y val="-0.0303030303030303"/>
                </c:manualLayout>
              </c:layout>
              <c:showPercent val="1"/>
            </c:dLbl>
            <c:dLbl>
              <c:idx val="1"/>
              <c:layout/>
              <c:showPercent val="1"/>
            </c:dLbl>
            <c:dLbl>
              <c:idx val="2"/>
              <c:layout/>
              <c:showPercent val="1"/>
            </c:dLbl>
            <c:dLbl>
              <c:idx val="3"/>
              <c:layout/>
              <c:showPercent val="1"/>
            </c:dLbl>
            <c:delete val="1"/>
          </c:dLbls>
          <c:cat>
            <c:strRef>
              <c:f>Sheet1!$A$2:$A$5</c:f>
              <c:strCache>
                <c:ptCount val="4"/>
                <c:pt idx="0">
                  <c:v>EOSS Stage 0</c:v>
                </c:pt>
                <c:pt idx="1">
                  <c:v>EOSS Stage 1</c:v>
                </c:pt>
                <c:pt idx="2">
                  <c:v>EOSS Stage 2</c:v>
                </c:pt>
                <c:pt idx="3">
                  <c:v>EOSS Stage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5.0</c:v>
                </c:pt>
                <c:pt idx="1">
                  <c:v>17.0</c:v>
                </c:pt>
                <c:pt idx="2">
                  <c:v>64.0</c:v>
                </c:pt>
                <c:pt idx="3">
                  <c:v>14.0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610963894319588"/>
          <c:y val="0.337207369829759"/>
        </c:manualLayout>
      </c:layout>
      <c:txPr>
        <a:bodyPr/>
        <a:lstStyle/>
        <a:p>
          <a:pPr>
            <a:defRPr sz="2400"/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0.483894140225638"/>
          <c:y val="0.0671936758893281"/>
          <c:w val="0.404232597349022"/>
          <c:h val="0.70141545547913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Class I</c:v>
                </c:pt>
              </c:strCache>
            </c:strRef>
          </c:tx>
          <c:dPt>
            <c:idx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</c:dPt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3"/>
            <c:spPr>
              <a:solidFill>
                <a:schemeClr val="accent6">
                  <a:lumMod val="50000"/>
                </a:schemeClr>
              </a:solidFill>
            </c:spPr>
          </c:dPt>
          <c:dLbls>
            <c:dLbl>
              <c:idx val="0"/>
              <c:layout/>
              <c:showPercent val="1"/>
            </c:dLbl>
            <c:dLbl>
              <c:idx val="1"/>
              <c:layout/>
              <c:showPercent val="1"/>
            </c:dLbl>
            <c:dLbl>
              <c:idx val="2"/>
              <c:layout/>
              <c:showPercent val="1"/>
            </c:dLbl>
            <c:dLbl>
              <c:idx val="3"/>
              <c:layout/>
              <c:showPercent val="1"/>
            </c:dLbl>
            <c:delete val="1"/>
          </c:dLbls>
          <c:cat>
            <c:strRef>
              <c:f>Sheet1!$A$2:$A$5</c:f>
              <c:strCache>
                <c:ptCount val="4"/>
                <c:pt idx="0">
                  <c:v>EOSS Stage 0</c:v>
                </c:pt>
                <c:pt idx="1">
                  <c:v>EOSS Stage 1</c:v>
                </c:pt>
                <c:pt idx="2">
                  <c:v>EOSS Stage 2</c:v>
                </c:pt>
                <c:pt idx="3">
                  <c:v>EOSS Stage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8.0</c:v>
                </c:pt>
                <c:pt idx="1">
                  <c:v>19.0</c:v>
                </c:pt>
                <c:pt idx="2">
                  <c:v>59.0</c:v>
                </c:pt>
                <c:pt idx="3">
                  <c:v>14.0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46576275845818"/>
          <c:y val="0.32976650645942"/>
          <c:w val="0.302600977870285"/>
          <c:h val="0.52529433820772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Class III</c:v>
                </c:pt>
              </c:strCache>
            </c:strRef>
          </c:tx>
          <c:dPt>
            <c:idx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</c:dPt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3"/>
            <c:spPr>
              <a:solidFill>
                <a:schemeClr val="accent6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0.00628930817610057"/>
                  <c:y val="-0.0238095238095238"/>
                </c:manualLayout>
              </c:layout>
              <c:showPercent val="1"/>
            </c:dLbl>
            <c:dLbl>
              <c:idx val="1"/>
              <c:layout/>
              <c:showPercent val="1"/>
            </c:dLbl>
            <c:dLbl>
              <c:idx val="2"/>
              <c:layout/>
              <c:showPercent val="1"/>
            </c:dLbl>
            <c:dLbl>
              <c:idx val="3"/>
              <c:layout/>
              <c:showPercent val="1"/>
            </c:dLbl>
            <c:dLbl>
              <c:idx val="4"/>
              <c:showPercent val="1"/>
            </c:dLbl>
            <c:delete val="1"/>
          </c:dLbls>
          <c:cat>
            <c:strRef>
              <c:f>Sheet1!$A$2:$A$5</c:f>
              <c:strCache>
                <c:ptCount val="4"/>
                <c:pt idx="0">
                  <c:v>EOSS Stage 0</c:v>
                </c:pt>
                <c:pt idx="1">
                  <c:v>EOSS Stage 1</c:v>
                </c:pt>
                <c:pt idx="2">
                  <c:v>EOSS Stage 2</c:v>
                </c:pt>
                <c:pt idx="3">
                  <c:v>EOSS Stage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5.0</c:v>
                </c:pt>
                <c:pt idx="1">
                  <c:v>14.0</c:v>
                </c:pt>
                <c:pt idx="2">
                  <c:v>67.0</c:v>
                </c:pt>
                <c:pt idx="3">
                  <c:v>14.0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64222318220197"/>
          <c:y val="0.299640044994376"/>
          <c:w val="0.323308853849628"/>
          <c:h val="0.696692913385827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-65" charset="0"/>
                <a:ea typeface="ヒラギノ角ゴ Pro W3" pitchFamily="-65" charset="-128"/>
                <a:cs typeface="ヒラギノ角ゴ Pro W3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-65" charset="0"/>
                <a:ea typeface="ヒラギノ角ゴ Pro W3" pitchFamily="-65" charset="-128"/>
                <a:cs typeface="ヒラギノ角ゴ Pro W3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-65" charset="0"/>
                <a:ea typeface="ヒラギノ角ゴ Pro W3" pitchFamily="-65" charset="-128"/>
                <a:cs typeface="ヒラギノ角ゴ Pro W3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-65" charset="0"/>
                <a:ea typeface="ヒラギノ角ゴ Pro W3" pitchFamily="-65" charset="-128"/>
                <a:cs typeface="ヒラギノ角ゴ Pro W3" pitchFamily="-65" charset="-128"/>
              </a:defRPr>
            </a:lvl1pPr>
          </a:lstStyle>
          <a:p>
            <a:pPr>
              <a:defRPr/>
            </a:pPr>
            <a:fld id="{60F69A2E-0212-9C4B-887C-45B6FE8ED3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48" charset="-128"/>
        <a:cs typeface="ヒラギノ角ゴ Pro W3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48" charset="-128"/>
        <a:cs typeface="ヒラギノ角ゴ Pro W3" pitchFamily="-65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48" charset="-128"/>
        <a:cs typeface="ヒラギノ角ゴ Pro W3" pitchFamily="-65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48" charset="-128"/>
        <a:cs typeface="ヒラギノ角ゴ Pro W3" pitchFamily="-65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48" charset="-128"/>
        <a:cs typeface="ヒラギノ角ゴ Pro W3" pitchFamily="-65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4BA65-70A0-4E40-A0D2-CD800F7D4511}" type="slidenum">
              <a:rPr lang="en-US">
                <a:latin typeface="Arial" pitchFamily="-110" charset="0"/>
                <a:ea typeface="ヒラギノ角ゴ Pro W3" pitchFamily="-110" charset="-128"/>
                <a:cs typeface="ヒラギノ角ゴ Pro W3" pitchFamily="-110" charset="-128"/>
              </a:rPr>
              <a:pPr/>
              <a:t>1</a:t>
            </a:fld>
            <a:endParaRPr lang="en-US">
              <a:latin typeface="Arial" pitchFamily="-110" charset="0"/>
              <a:ea typeface="ヒラギノ角ゴ Pro W3" pitchFamily="-110" charset="-128"/>
              <a:cs typeface="ヒラギノ角ゴ Pro W3" pitchFamily="-110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  <a:ea typeface="ヒラギノ角ゴ Pro W3" pitchFamily="-110" charset="-128"/>
              <a:cs typeface="ヒラギノ角ゴ Pro W3" pitchFamily="-11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 userDrawn="1"/>
        </p:nvSpPr>
        <p:spPr bwMode="auto">
          <a:xfrm>
            <a:off x="0" y="533400"/>
            <a:ext cx="9144000" cy="4114800"/>
          </a:xfrm>
          <a:prstGeom prst="rect">
            <a:avLst/>
          </a:prstGeom>
          <a:gradFill rotWithShape="0">
            <a:gsLst>
              <a:gs pos="0">
                <a:srgbClr val="738E54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 rot="5400000">
            <a:off x="4267200" y="2895600"/>
            <a:ext cx="8991600" cy="0"/>
          </a:xfrm>
          <a:prstGeom prst="line">
            <a:avLst/>
          </a:prstGeom>
          <a:noFill/>
          <a:ln w="12700">
            <a:solidFill>
              <a:srgbClr val="738E54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ヒラギノ角ゴ Pro W3" pitchFamily="48" charset="-128"/>
              <a:cs typeface="+mn-cs"/>
            </a:endParaRPr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 rot="5400000" flipV="1">
            <a:off x="4495800" y="1676400"/>
            <a:ext cx="0" cy="9601200"/>
          </a:xfrm>
          <a:prstGeom prst="line">
            <a:avLst/>
          </a:prstGeom>
          <a:noFill/>
          <a:ln w="12700">
            <a:solidFill>
              <a:srgbClr val="738E54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ヒラギノ角ゴ Pro W3" pitchFamily="48" charset="-128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304800"/>
            <a:ext cx="685800" cy="6553200"/>
          </a:xfrm>
          <a:prstGeom prst="rect">
            <a:avLst/>
          </a:prstGeom>
          <a:solidFill>
            <a:srgbClr val="C09047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685800" y="0"/>
            <a:ext cx="8458200" cy="712788"/>
          </a:xfrm>
          <a:prstGeom prst="rect">
            <a:avLst/>
          </a:prstGeom>
          <a:solidFill>
            <a:srgbClr val="C09047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0" y="0"/>
            <a:ext cx="2514600" cy="2057400"/>
          </a:xfrm>
          <a:prstGeom prst="rect">
            <a:avLst/>
          </a:prstGeom>
          <a:solidFill>
            <a:srgbClr val="10443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763000" y="6477000"/>
            <a:ext cx="381000" cy="381000"/>
          </a:xfrm>
          <a:prstGeom prst="rect">
            <a:avLst/>
          </a:prstGeom>
          <a:solidFill>
            <a:srgbClr val="738E54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  <p:pic>
        <p:nvPicPr>
          <p:cNvPr id="11" name="Picture 17" descr="logo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57188"/>
            <a:ext cx="2133600" cy="131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3886200"/>
            <a:ext cx="4953000" cy="1219200"/>
          </a:xfrm>
        </p:spPr>
        <p:txBody>
          <a:bodyPr lIns="0" tIns="0" rIns="0" bIns="0"/>
          <a:lstStyle>
            <a:lvl1pPr marL="0" indent="0">
              <a:buFontTx/>
              <a:buNone/>
              <a:defRPr sz="1600">
                <a:solidFill>
                  <a:srgbClr val="10443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819400" y="1828800"/>
            <a:ext cx="5029200" cy="1600200"/>
          </a:xfrm>
        </p:spPr>
        <p:txBody>
          <a:bodyPr/>
          <a:lstStyle>
            <a:lvl1pPr>
              <a:defRPr>
                <a:solidFill>
                  <a:srgbClr val="10443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C6CAC-6656-B448-A5D9-700F8AFB1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1750" y="228600"/>
            <a:ext cx="20002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58483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0FC3D-0F82-D647-8687-8262BB3CB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228CC-709F-F845-91C2-8A2ED80C6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B0592-4BA2-0B48-8AAD-FB337EF4D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0ECD2-3064-1947-A51C-ED2635616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36D6F-C142-BC43-A21A-8D597E8B3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100A2-612B-6347-97AB-F37BECED0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80200-849C-D145-A9F9-661836B71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48588-2101-7241-A3B0-4619B7BFD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9D054-858A-F14C-8F9C-07D0F5E05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447800"/>
            <a:ext cx="6934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248400"/>
            <a:ext cx="990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00">
                <a:latin typeface="Garamond Book" pitchFamily="124" charset="0"/>
                <a:ea typeface="ヒラギノ角ゴ Pro W3" pitchFamily="-65" charset="-128"/>
                <a:cs typeface="ヒラギノ角ゴ Pro W3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47800" y="6248400"/>
            <a:ext cx="525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Garamond Book" pitchFamily="124" charset="0"/>
                <a:ea typeface="ヒラギノ角ゴ Pro W3" pitchFamily="-65" charset="-128"/>
                <a:cs typeface="ヒラギノ角ゴ Pro W3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2484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738E54"/>
                </a:solidFill>
                <a:latin typeface="Garamond Book" pitchFamily="124" charset="0"/>
                <a:ea typeface="ヒラギノ角ゴ Pro W3" pitchFamily="-65" charset="-128"/>
                <a:cs typeface="ヒラギノ角ゴ Pro W3" pitchFamily="-65" charset="-128"/>
              </a:defRPr>
            </a:lvl1pPr>
          </a:lstStyle>
          <a:p>
            <a:pPr>
              <a:defRPr/>
            </a:pPr>
            <a:fld id="{0540BBCA-5DE4-CF42-B000-76236ABE3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8763000" y="0"/>
            <a:ext cx="381000" cy="6477000"/>
          </a:xfrm>
          <a:prstGeom prst="rect">
            <a:avLst/>
          </a:prstGeom>
          <a:solidFill>
            <a:srgbClr val="C09047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8763000" y="6477000"/>
            <a:ext cx="381000" cy="381000"/>
          </a:xfrm>
          <a:prstGeom prst="rect">
            <a:avLst/>
          </a:prstGeom>
          <a:solidFill>
            <a:srgbClr val="738E54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6477000"/>
            <a:ext cx="8763000" cy="381000"/>
          </a:xfrm>
          <a:prstGeom prst="rect">
            <a:avLst/>
          </a:prstGeom>
          <a:solidFill>
            <a:srgbClr val="C09047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10443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  <p:sp>
        <p:nvSpPr>
          <p:cNvPr id="1037" name="Line 13"/>
          <p:cNvSpPr>
            <a:spLocks noChangeShapeType="1"/>
          </p:cNvSpPr>
          <p:nvPr userDrawn="1"/>
        </p:nvSpPr>
        <p:spPr bwMode="auto">
          <a:xfrm flipV="1">
            <a:off x="152400" y="152400"/>
            <a:ext cx="0" cy="6705600"/>
          </a:xfrm>
          <a:prstGeom prst="line">
            <a:avLst/>
          </a:prstGeom>
          <a:noFill/>
          <a:ln w="12700">
            <a:solidFill>
              <a:srgbClr val="738E54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ヒラギノ角ゴ Pro W3" pitchFamily="48" charset="-128"/>
              <a:cs typeface="+mn-cs"/>
            </a:endParaRPr>
          </a:p>
        </p:txBody>
      </p:sp>
      <p:sp>
        <p:nvSpPr>
          <p:cNvPr id="1039" name="Line 15"/>
          <p:cNvSpPr>
            <a:spLocks noChangeShapeType="1"/>
          </p:cNvSpPr>
          <p:nvPr userDrawn="1"/>
        </p:nvSpPr>
        <p:spPr bwMode="auto">
          <a:xfrm>
            <a:off x="152400" y="152400"/>
            <a:ext cx="8991600" cy="0"/>
          </a:xfrm>
          <a:prstGeom prst="line">
            <a:avLst/>
          </a:prstGeom>
          <a:noFill/>
          <a:ln w="12700">
            <a:solidFill>
              <a:srgbClr val="738E54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ヒラギノ角ゴ Pro W3" pitchFamily="48" charset="-128"/>
              <a:cs typeface="+mn-cs"/>
            </a:endParaRPr>
          </a:p>
        </p:txBody>
      </p:sp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7467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2" name="Picture 21" descr="logo_whit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696200" y="236538"/>
            <a:ext cx="12192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ヒラギノ角ゴ Pro W3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aramond Book" pitchFamily="124" charset="0"/>
          <a:ea typeface="ヒラギノ角ゴ Pro W3" pitchFamily="48" charset="-128"/>
          <a:cs typeface="ヒラギノ角ゴ Pro W3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aramond Book" pitchFamily="124" charset="0"/>
          <a:ea typeface="ヒラギノ角ゴ Pro W3" pitchFamily="48" charset="-128"/>
          <a:cs typeface="ヒラギノ角ゴ Pro W3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aramond Book" pitchFamily="124" charset="0"/>
          <a:ea typeface="ヒラギノ角ゴ Pro W3" pitchFamily="48" charset="-128"/>
          <a:cs typeface="ヒラギノ角ゴ Pro W3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aramond Book" pitchFamily="124" charset="0"/>
          <a:ea typeface="ヒラギノ角ゴ Pro W3" pitchFamily="48" charset="-128"/>
          <a:cs typeface="ヒラギノ角ゴ Pro W3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aramond Book" pitchFamily="124" charset="0"/>
          <a:ea typeface="ヒラギノ角ゴ Pro W3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aramond Book" pitchFamily="124" charset="0"/>
          <a:ea typeface="ヒラギノ角ゴ Pro W3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aramond Book" pitchFamily="124" charset="0"/>
          <a:ea typeface="ヒラギノ角ゴ Pro W3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aramond Book" pitchFamily="124" charset="0"/>
          <a:ea typeface="ヒラギノ角ゴ Pro W3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ヒラギノ角ゴ Pro W3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ヒラギノ角ゴ Pro W3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ヒラギノ角ゴ Pro W3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ヒラギノ角ゴ Pro W3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  <a:cs typeface="ヒラギノ角ゴ Pro W3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5" Type="http://schemas.openxmlformats.org/officeDocument/2006/relationships/chart" Target="../charts/chart4.xml"/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2338387"/>
            <a:ext cx="5745163" cy="862013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cs typeface="ヒラギノ角ゴ Pro W3" pitchFamily="-110" charset="-128"/>
              </a:rPr>
              <a:t>The Edmonton Obesity Staging System (EOSS)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de-DE" dirty="0" err="1" smtClean="0">
                <a:cs typeface="ヒラギノ角ゴ Pro W3" pitchFamily="-110" charset="-128"/>
              </a:rPr>
              <a:t>Arya</a:t>
            </a:r>
            <a:r>
              <a:rPr lang="de-DE" dirty="0" smtClean="0">
                <a:cs typeface="ヒラギノ角ゴ Pro W3" pitchFamily="-110" charset="-128"/>
              </a:rPr>
              <a:t> M Sharma, MD, FRCP(C)</a:t>
            </a:r>
          </a:p>
          <a:p>
            <a:pPr algn="ctr"/>
            <a:r>
              <a:rPr lang="de-DE" dirty="0" smtClean="0">
                <a:cs typeface="ヒラギノ角ゴ Pro W3" pitchFamily="-110" charset="-128"/>
              </a:rPr>
              <a:t>Professor of </a:t>
            </a:r>
            <a:r>
              <a:rPr lang="de-DE" dirty="0" err="1" smtClean="0">
                <a:cs typeface="ヒラギノ角ゴ Pro W3" pitchFamily="-110" charset="-128"/>
              </a:rPr>
              <a:t>Medicine</a:t>
            </a:r>
            <a:endParaRPr lang="de-DE" dirty="0" smtClean="0">
              <a:cs typeface="ヒラギノ角ゴ Pro W3" pitchFamily="-110" charset="-128"/>
            </a:endParaRPr>
          </a:p>
          <a:p>
            <a:pPr algn="ctr"/>
            <a:r>
              <a:rPr lang="de-DE" dirty="0" smtClean="0">
                <a:cs typeface="ヒラギノ角ゴ Pro W3" pitchFamily="-110" charset="-128"/>
              </a:rPr>
              <a:t>Research </a:t>
            </a:r>
            <a:r>
              <a:rPr lang="de-DE" dirty="0" err="1" smtClean="0">
                <a:cs typeface="ヒラギノ角ゴ Pro W3" pitchFamily="-110" charset="-128"/>
              </a:rPr>
              <a:t>Chair</a:t>
            </a:r>
            <a:r>
              <a:rPr lang="de-DE" dirty="0" smtClean="0">
                <a:cs typeface="ヒラギノ角ゴ Pro W3" pitchFamily="-110" charset="-128"/>
              </a:rPr>
              <a:t> </a:t>
            </a:r>
            <a:r>
              <a:rPr lang="de-DE" dirty="0" err="1" smtClean="0">
                <a:cs typeface="ヒラギノ角ゴ Pro W3" pitchFamily="-110" charset="-128"/>
              </a:rPr>
              <a:t>for</a:t>
            </a:r>
            <a:r>
              <a:rPr lang="de-DE" dirty="0" smtClean="0">
                <a:cs typeface="ヒラギノ角ゴ Pro W3" pitchFamily="-110" charset="-128"/>
              </a:rPr>
              <a:t> </a:t>
            </a:r>
            <a:r>
              <a:rPr lang="de-DE" dirty="0" err="1" smtClean="0">
                <a:cs typeface="ヒラギノ角ゴ Pro W3" pitchFamily="-110" charset="-128"/>
              </a:rPr>
              <a:t>Obesity</a:t>
            </a:r>
            <a:r>
              <a:rPr lang="de-DE" dirty="0" smtClean="0">
                <a:cs typeface="ヒラギノ角ゴ Pro W3" pitchFamily="-110" charset="-128"/>
              </a:rPr>
              <a:t> Research &amp; Management</a:t>
            </a:r>
          </a:p>
          <a:p>
            <a:pPr algn="ctr"/>
            <a:r>
              <a:rPr lang="de-DE" dirty="0" smtClean="0">
                <a:cs typeface="ヒラギノ角ゴ Pro W3" pitchFamily="-110" charset="-128"/>
              </a:rPr>
              <a:t>University of Alberta</a:t>
            </a:r>
            <a:br>
              <a:rPr lang="de-DE" dirty="0" smtClean="0">
                <a:cs typeface="ヒラギノ角ゴ Pro W3" pitchFamily="-110" charset="-128"/>
              </a:rPr>
            </a:br>
            <a:r>
              <a:rPr lang="de-DE" dirty="0" err="1" smtClean="0">
                <a:cs typeface="ヒラギノ角ゴ Pro W3" pitchFamily="-110" charset="-128"/>
              </a:rPr>
              <a:t>Medical</a:t>
            </a:r>
            <a:r>
              <a:rPr lang="de-DE" dirty="0" smtClean="0">
                <a:cs typeface="ヒラギノ角ゴ Pro W3" pitchFamily="-110" charset="-128"/>
              </a:rPr>
              <a:t> </a:t>
            </a:r>
            <a:r>
              <a:rPr lang="de-DE" dirty="0" err="1" smtClean="0">
                <a:cs typeface="ヒラギノ角ゴ Pro W3" pitchFamily="-110" charset="-128"/>
              </a:rPr>
              <a:t>Director</a:t>
            </a:r>
            <a:r>
              <a:rPr lang="de-DE" dirty="0" smtClean="0">
                <a:cs typeface="ヒラギノ角ゴ Pro W3" pitchFamily="-110" charset="-128"/>
              </a:rPr>
              <a:t/>
            </a:r>
            <a:br>
              <a:rPr lang="de-DE" dirty="0" smtClean="0">
                <a:cs typeface="ヒラギノ角ゴ Pro W3" pitchFamily="-110" charset="-128"/>
              </a:rPr>
            </a:br>
            <a:r>
              <a:rPr lang="de-DE" dirty="0" smtClean="0">
                <a:cs typeface="ヒラギノ角ゴ Pro W3" pitchFamily="-110" charset="-128"/>
              </a:rPr>
              <a:t>Alberta </a:t>
            </a:r>
            <a:r>
              <a:rPr lang="de-DE" dirty="0" err="1" smtClean="0">
                <a:cs typeface="ヒラギノ角ゴ Pro W3" pitchFamily="-110" charset="-128"/>
              </a:rPr>
              <a:t>Obesity</a:t>
            </a:r>
            <a:r>
              <a:rPr lang="de-DE" dirty="0" smtClean="0">
                <a:cs typeface="ヒラギノ角ゴ Pro W3" pitchFamily="-110" charset="-128"/>
              </a:rPr>
              <a:t> </a:t>
            </a:r>
            <a:r>
              <a:rPr lang="de-DE" dirty="0" err="1" smtClean="0">
                <a:cs typeface="ヒラギノ角ゴ Pro W3" pitchFamily="-110" charset="-128"/>
              </a:rPr>
              <a:t>Prevention</a:t>
            </a:r>
            <a:r>
              <a:rPr lang="de-DE" dirty="0" smtClean="0">
                <a:cs typeface="ヒラギノ角ゴ Pro W3" pitchFamily="-110" charset="-128"/>
              </a:rPr>
              <a:t> &amp; </a:t>
            </a:r>
            <a:r>
              <a:rPr lang="de-DE" dirty="0" err="1" smtClean="0">
                <a:cs typeface="ヒラギノ角ゴ Pro W3" pitchFamily="-110" charset="-128"/>
              </a:rPr>
              <a:t>Bariatric</a:t>
            </a:r>
            <a:r>
              <a:rPr lang="de-DE" dirty="0" smtClean="0">
                <a:cs typeface="ヒラギノ角ゴ Pro W3" pitchFamily="-110" charset="-128"/>
              </a:rPr>
              <a:t> </a:t>
            </a:r>
            <a:r>
              <a:rPr lang="de-DE" dirty="0" err="1" smtClean="0">
                <a:cs typeface="ヒラギノ角ゴ Pro W3" pitchFamily="-110" charset="-128"/>
              </a:rPr>
              <a:t>Care</a:t>
            </a:r>
            <a:r>
              <a:rPr lang="de-DE" dirty="0" smtClean="0">
                <a:cs typeface="ヒラギノ角ゴ Pro W3" pitchFamily="-110" charset="-128"/>
              </a:rPr>
              <a:t> </a:t>
            </a:r>
            <a:r>
              <a:rPr lang="de-DE" dirty="0" err="1" smtClean="0">
                <a:cs typeface="ヒラギノ角ゴ Pro W3" pitchFamily="-110" charset="-128"/>
              </a:rPr>
              <a:t>Strategy</a:t>
            </a:r>
            <a:endParaRPr lang="de-DE" dirty="0" smtClean="0">
              <a:cs typeface="ヒラギノ角ゴ Pro W3" pitchFamily="-110" charset="-128"/>
            </a:endParaRPr>
          </a:p>
          <a:p>
            <a:pPr algn="ctr"/>
            <a:r>
              <a:rPr lang="de-DE" dirty="0" smtClean="0">
                <a:cs typeface="ヒラギノ角ゴ Pro W3" pitchFamily="-110" charset="-128"/>
              </a:rPr>
              <a:t>Edmonton, AB, Canada</a:t>
            </a:r>
          </a:p>
          <a:p>
            <a:pPr algn="ctr"/>
            <a:r>
              <a:rPr lang="de-DE" dirty="0" err="1" smtClean="0">
                <a:cs typeface="ヒラギノ角ゴ Pro W3" pitchFamily="-110" charset="-128"/>
              </a:rPr>
              <a:t>www.drsharma.ca</a:t>
            </a:r>
            <a:endParaRPr lang="de-DE" dirty="0" smtClean="0">
              <a:cs typeface="ヒラギノ角ゴ Pro W3" pitchFamily="-110" charset="-128"/>
            </a:endParaRPr>
          </a:p>
          <a:p>
            <a:pPr eaLnBrk="1" hangingPunct="1"/>
            <a:endParaRPr lang="en-US" dirty="0" smtClean="0">
              <a:cs typeface="ヒラギノ角ゴ Pro W3" pitchFamily="-11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467600" cy="990600"/>
          </a:xfrm>
        </p:spPr>
        <p:txBody>
          <a:bodyPr/>
          <a:lstStyle/>
          <a:p>
            <a:r>
              <a:rPr lang="en-US" sz="3600" dirty="0" smtClean="0">
                <a:ea typeface="ＭＳ Ｐゴシック" pitchFamily="-110" charset="-128"/>
                <a:cs typeface="ＭＳ Ｐゴシック" pitchFamily="-110" charset="-128"/>
              </a:rPr>
              <a:t>EOSS Case </a:t>
            </a:r>
            <a:r>
              <a:rPr lang="en-US" sz="3600" dirty="0">
                <a:ea typeface="ＭＳ Ｐゴシック" pitchFamily="-110" charset="-128"/>
                <a:cs typeface="ＭＳ Ｐゴシック" pitchFamily="-110" charset="-128"/>
              </a:rPr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363" y="1508125"/>
            <a:ext cx="8239125" cy="4114800"/>
          </a:xfrm>
        </p:spPr>
        <p:txBody>
          <a:bodyPr/>
          <a:lstStyle/>
          <a:p>
            <a:pPr marL="0" indent="0" algn="ctr">
              <a:buFont typeface="Wingdings" pitchFamily="-65" charset="2"/>
              <a:buNone/>
              <a:defRPr/>
            </a:pPr>
            <a:r>
              <a:rPr lang="en-US" sz="2800" dirty="0" smtClean="0"/>
              <a:t>24 year-old physically active female, </a:t>
            </a:r>
            <a:br>
              <a:rPr lang="en-US" sz="2800" dirty="0" smtClean="0"/>
            </a:br>
            <a:r>
              <a:rPr lang="en-US" sz="2800" dirty="0" smtClean="0"/>
              <a:t>BMI of 32 Kg/m</a:t>
            </a:r>
            <a:r>
              <a:rPr lang="en-US" sz="2800" baseline="30000" dirty="0" smtClean="0"/>
              <a:t>2</a:t>
            </a:r>
            <a:br>
              <a:rPr lang="en-US" sz="2800" baseline="30000" dirty="0" smtClean="0"/>
            </a:br>
            <a:r>
              <a:rPr lang="en-US" sz="2800" dirty="0" smtClean="0"/>
              <a:t> no demonstrable risk factors, no functional limitations, or mental health issues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 algn="ctr">
              <a:buFont typeface="Wingdings" pitchFamily="-65" charset="2"/>
              <a:buNone/>
              <a:defRPr/>
            </a:pPr>
            <a:r>
              <a:rPr lang="en-US" sz="3200" u="sng" dirty="0" smtClean="0">
                <a:solidFill>
                  <a:schemeClr val="tx2"/>
                </a:solidFill>
              </a:rPr>
              <a:t>Class I, Stage 0 Obesity</a:t>
            </a:r>
            <a:br>
              <a:rPr lang="en-US" sz="3200" u="sng" dirty="0" smtClean="0">
                <a:solidFill>
                  <a:schemeClr val="tx2"/>
                </a:solidFill>
              </a:rPr>
            </a:br>
            <a:endParaRPr lang="en-US" sz="3200" u="sng" dirty="0" smtClean="0">
              <a:solidFill>
                <a:schemeClr val="tx2"/>
              </a:solidFill>
            </a:endParaRPr>
          </a:p>
          <a:p>
            <a:pPr marL="0" indent="0" algn="ctr">
              <a:buFontTx/>
              <a:buChar char="-"/>
              <a:defRPr/>
            </a:pPr>
            <a:r>
              <a:rPr lang="en-US" sz="2800" dirty="0" smtClean="0"/>
              <a:t> Focus on prevention of further weight gain</a:t>
            </a:r>
          </a:p>
          <a:p>
            <a:pPr marL="0" indent="0" algn="ctr">
              <a:buFontTx/>
              <a:buChar char="-"/>
              <a:defRPr/>
            </a:pPr>
            <a:r>
              <a:rPr lang="en-US" sz="2800" dirty="0" smtClean="0"/>
              <a:t> Health benefits of more aggressive obesity treatment likely marginal </a:t>
            </a:r>
          </a:p>
          <a:p>
            <a:pPr algn="ctr">
              <a:buFont typeface="Wingdings" pitchFamily="-65" charset="2"/>
              <a:buChar char="u"/>
              <a:defRPr/>
            </a:pPr>
            <a:endParaRPr lang="en-US" dirty="0"/>
          </a:p>
        </p:txBody>
      </p:sp>
      <p:sp>
        <p:nvSpPr>
          <p:cNvPr id="47109" name="Rectangle 1029"/>
          <p:cNvSpPr>
            <a:spLocks noChangeArrowheads="1"/>
          </p:cNvSpPr>
          <p:nvPr/>
        </p:nvSpPr>
        <p:spPr bwMode="auto">
          <a:xfrm>
            <a:off x="4114800" y="6477000"/>
            <a:ext cx="46367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 b="0" dirty="0"/>
              <a:t>Sharma AM &amp; Kushner RF, </a:t>
            </a:r>
            <a:r>
              <a:rPr lang="en-US" sz="1800" b="0" dirty="0" err="1"/>
              <a:t>Int</a:t>
            </a:r>
            <a:r>
              <a:rPr lang="en-US" sz="1800" b="0" dirty="0"/>
              <a:t> J </a:t>
            </a:r>
            <a:r>
              <a:rPr lang="en-US" sz="1800" b="0" dirty="0" err="1"/>
              <a:t>Obes</a:t>
            </a:r>
            <a:r>
              <a:rPr lang="en-US" sz="1800" b="0" dirty="0"/>
              <a:t> 2009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467600" cy="990600"/>
          </a:xfrm>
        </p:spPr>
        <p:txBody>
          <a:bodyPr/>
          <a:lstStyle/>
          <a:p>
            <a:r>
              <a:rPr lang="en-US" sz="3600" dirty="0" smtClean="0">
                <a:ea typeface="ＭＳ Ｐゴシック" pitchFamily="-110" charset="-128"/>
                <a:cs typeface="ＭＳ Ｐゴシック" pitchFamily="-110" charset="-128"/>
              </a:rPr>
              <a:t>EOSS Case </a:t>
            </a:r>
            <a:r>
              <a:rPr lang="en-US" sz="3600" dirty="0">
                <a:ea typeface="ＭＳ Ｐゴシック" pitchFamily="-110" charset="-128"/>
                <a:cs typeface="ＭＳ Ｐゴシック" pitchFamily="-110" charset="-128"/>
              </a:rPr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363" y="1508125"/>
            <a:ext cx="8239125" cy="4114800"/>
          </a:xfrm>
        </p:spPr>
        <p:txBody>
          <a:bodyPr/>
          <a:lstStyle/>
          <a:p>
            <a:pPr marL="0" indent="0" algn="ctr">
              <a:buFont typeface="Wingdings" pitchFamily="-65" charset="2"/>
              <a:buNone/>
              <a:defRPr/>
            </a:pPr>
            <a:r>
              <a:rPr lang="en-US" sz="2800" dirty="0" smtClean="0"/>
              <a:t>32 year-old male </a:t>
            </a:r>
            <a:br>
              <a:rPr lang="en-US" sz="2800" dirty="0" smtClean="0"/>
            </a:br>
            <a:r>
              <a:rPr lang="en-US" sz="2800" dirty="0" smtClean="0"/>
              <a:t>BMI of 36 Kg/m</a:t>
            </a:r>
            <a:r>
              <a:rPr lang="en-US" sz="2800" baseline="30000" dirty="0" smtClean="0"/>
              <a:t>2</a:t>
            </a:r>
            <a:br>
              <a:rPr lang="en-US" sz="2800" baseline="30000" dirty="0" smtClean="0"/>
            </a:br>
            <a:r>
              <a:rPr lang="en-US" sz="2800" dirty="0" smtClean="0"/>
              <a:t> hypertension, sleep apnea, depression</a:t>
            </a:r>
            <a:br>
              <a:rPr lang="en-US" sz="2800" dirty="0" smtClean="0"/>
            </a:br>
            <a:endParaRPr lang="en-US" sz="2800" dirty="0" smtClean="0"/>
          </a:p>
          <a:p>
            <a:pPr marL="0" indent="0" algn="ctr">
              <a:buFont typeface="Wingdings" pitchFamily="-65" charset="2"/>
              <a:buNone/>
              <a:defRPr/>
            </a:pPr>
            <a:r>
              <a:rPr lang="en-US" sz="3200" u="sng" dirty="0" smtClean="0">
                <a:solidFill>
                  <a:schemeClr val="tx2"/>
                </a:solidFill>
              </a:rPr>
              <a:t>Class 2, Stage 2 Obesity</a:t>
            </a:r>
            <a:br>
              <a:rPr lang="en-US" sz="3200" u="sng" dirty="0" smtClean="0">
                <a:solidFill>
                  <a:schemeClr val="tx2"/>
                </a:solidFill>
              </a:rPr>
            </a:br>
            <a:endParaRPr lang="en-US" sz="3200" u="sng" dirty="0" smtClean="0">
              <a:solidFill>
                <a:schemeClr val="tx2"/>
              </a:solidFill>
            </a:endParaRPr>
          </a:p>
          <a:p>
            <a:pPr marL="0" indent="0" algn="ctr">
              <a:buFontTx/>
              <a:buChar char="-"/>
              <a:defRPr/>
            </a:pPr>
            <a:r>
              <a:rPr lang="en-US" sz="2800" dirty="0" smtClean="0"/>
              <a:t> Clear benefits of obesity treatment</a:t>
            </a:r>
          </a:p>
          <a:p>
            <a:pPr algn="ctr">
              <a:buFont typeface="Wingdings" pitchFamily="-65" charset="2"/>
              <a:buChar char="u"/>
              <a:defRPr/>
            </a:pPr>
            <a:endParaRPr lang="en-US" dirty="0"/>
          </a:p>
        </p:txBody>
      </p:sp>
      <p:sp>
        <p:nvSpPr>
          <p:cNvPr id="48133" name="Rectangle 1029"/>
          <p:cNvSpPr>
            <a:spLocks noChangeArrowheads="1"/>
          </p:cNvSpPr>
          <p:nvPr/>
        </p:nvSpPr>
        <p:spPr bwMode="auto">
          <a:xfrm>
            <a:off x="4202444" y="6477000"/>
            <a:ext cx="46367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 b="0" dirty="0"/>
              <a:t>Sharma AM &amp; Kushner RF, </a:t>
            </a:r>
            <a:r>
              <a:rPr lang="en-US" sz="1800" b="0" dirty="0" err="1"/>
              <a:t>Int</a:t>
            </a:r>
            <a:r>
              <a:rPr lang="en-US" sz="1800" b="0" dirty="0"/>
              <a:t> J </a:t>
            </a:r>
            <a:r>
              <a:rPr lang="en-US" sz="1800" b="0" dirty="0" err="1"/>
              <a:t>Obes</a:t>
            </a:r>
            <a:r>
              <a:rPr lang="en-US" sz="1800" b="0" dirty="0"/>
              <a:t> 2009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467600" cy="990600"/>
          </a:xfrm>
        </p:spPr>
        <p:txBody>
          <a:bodyPr/>
          <a:lstStyle/>
          <a:p>
            <a:r>
              <a:rPr lang="en-US" sz="3600" dirty="0" smtClean="0">
                <a:ea typeface="ＭＳ Ｐゴシック" pitchFamily="-110" charset="-128"/>
                <a:cs typeface="ＭＳ Ｐゴシック" pitchFamily="-110" charset="-128"/>
              </a:rPr>
              <a:t>EOSS Case </a:t>
            </a:r>
            <a:r>
              <a:rPr lang="en-US" sz="3600" dirty="0">
                <a:ea typeface="ＭＳ Ｐゴシック" pitchFamily="-110" charset="-128"/>
                <a:cs typeface="ＭＳ Ｐゴシック" pitchFamily="-110" charset="-128"/>
              </a:rPr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363" y="1508125"/>
            <a:ext cx="8239125" cy="4930775"/>
          </a:xfrm>
        </p:spPr>
        <p:txBody>
          <a:bodyPr/>
          <a:lstStyle/>
          <a:p>
            <a:pPr marL="0" indent="0" algn="ctr">
              <a:buFont typeface="Wingdings" pitchFamily="-65" charset="2"/>
              <a:buNone/>
              <a:defRPr/>
            </a:pPr>
            <a:r>
              <a:rPr lang="en-US" sz="2800" dirty="0" smtClean="0"/>
              <a:t>63 year-old male </a:t>
            </a:r>
            <a:br>
              <a:rPr lang="en-US" sz="2800" dirty="0" smtClean="0"/>
            </a:br>
            <a:r>
              <a:rPr lang="en-US" sz="2800" dirty="0" smtClean="0"/>
              <a:t>BMI of 54 Kg/m</a:t>
            </a:r>
            <a:r>
              <a:rPr lang="en-US" sz="2800" baseline="30000" dirty="0" smtClean="0"/>
              <a:t>2</a:t>
            </a:r>
            <a:br>
              <a:rPr lang="en-US" sz="2800" baseline="30000" dirty="0" smtClean="0"/>
            </a:br>
            <a:r>
              <a:rPr lang="en-US" sz="2800" dirty="0" smtClean="0"/>
              <a:t> disabling osteoarthritis (wheel chair)</a:t>
            </a:r>
            <a:br>
              <a:rPr lang="en-US" sz="2800" dirty="0" smtClean="0"/>
            </a:br>
            <a:r>
              <a:rPr lang="en-US" sz="2800" dirty="0" smtClean="0"/>
              <a:t>severe hypoventilation, fibromyalgia, generalized anxiety disorder</a:t>
            </a:r>
            <a:br>
              <a:rPr lang="en-US" sz="2800" dirty="0" smtClean="0"/>
            </a:br>
            <a:endParaRPr lang="en-US" sz="2800" dirty="0" smtClean="0"/>
          </a:p>
          <a:p>
            <a:pPr marL="0" indent="0" algn="ctr">
              <a:buFont typeface="Wingdings" pitchFamily="-65" charset="2"/>
              <a:buNone/>
              <a:defRPr/>
            </a:pPr>
            <a:r>
              <a:rPr lang="en-US" sz="3200" u="sng" dirty="0" smtClean="0">
                <a:solidFill>
                  <a:schemeClr val="tx2"/>
                </a:solidFill>
              </a:rPr>
              <a:t>Class 3, Stage 4 Obesity</a:t>
            </a:r>
            <a:br>
              <a:rPr lang="en-US" sz="3200" u="sng" dirty="0" smtClean="0">
                <a:solidFill>
                  <a:schemeClr val="tx2"/>
                </a:solidFill>
              </a:rPr>
            </a:br>
            <a:endParaRPr lang="en-US" sz="3200" u="sng" dirty="0" smtClean="0">
              <a:solidFill>
                <a:schemeClr val="tx2"/>
              </a:solidFill>
            </a:endParaRPr>
          </a:p>
          <a:p>
            <a:pPr marL="0" indent="0" algn="ctr">
              <a:buFontTx/>
              <a:buChar char="-"/>
              <a:defRPr/>
            </a:pPr>
            <a:r>
              <a:rPr lang="en-US" sz="2800" dirty="0" smtClean="0"/>
              <a:t> Aggressive obesity treatment unless deemed palliative</a:t>
            </a:r>
          </a:p>
          <a:p>
            <a:pPr algn="ctr">
              <a:buFont typeface="Wingdings" pitchFamily="-65" charset="2"/>
              <a:buChar char="u"/>
              <a:defRPr/>
            </a:pPr>
            <a:endParaRPr lang="en-US" dirty="0"/>
          </a:p>
        </p:txBody>
      </p:sp>
      <p:sp>
        <p:nvSpPr>
          <p:cNvPr id="49157" name="Rectangle 1029"/>
          <p:cNvSpPr>
            <a:spLocks noChangeArrowheads="1"/>
          </p:cNvSpPr>
          <p:nvPr/>
        </p:nvSpPr>
        <p:spPr bwMode="auto">
          <a:xfrm>
            <a:off x="4202444" y="6477000"/>
            <a:ext cx="46367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 b="0" dirty="0"/>
              <a:t>Sharma AM &amp; Kushner RF, </a:t>
            </a:r>
            <a:r>
              <a:rPr lang="en-US" sz="1800" b="0" dirty="0" err="1"/>
              <a:t>Int</a:t>
            </a:r>
            <a:r>
              <a:rPr lang="en-US" sz="1800" b="0" dirty="0"/>
              <a:t> J </a:t>
            </a:r>
            <a:r>
              <a:rPr lang="en-US" sz="1800" b="0" dirty="0" err="1"/>
              <a:t>Obes</a:t>
            </a:r>
            <a:r>
              <a:rPr lang="en-US" sz="1800" b="0" dirty="0"/>
              <a:t> 2009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9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47800"/>
            <a:ext cx="8474075" cy="471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90600"/>
          </a:xfrm>
        </p:spPr>
        <p:txBody>
          <a:bodyPr/>
          <a:lstStyle/>
          <a:p>
            <a:r>
              <a:rPr lang="en-US" smtClean="0">
                <a:cs typeface="ヒラギノ角ゴ Pro W3" pitchFamily="-110" charset="-128"/>
              </a:rPr>
              <a:t>Edmonton Obesity Staging System (EOSS)</a:t>
            </a:r>
          </a:p>
        </p:txBody>
      </p:sp>
      <p:sp>
        <p:nvSpPr>
          <p:cNvPr id="3" name="Block Arc 2"/>
          <p:cNvSpPr/>
          <p:nvPr/>
        </p:nvSpPr>
        <p:spPr bwMode="auto">
          <a:xfrm>
            <a:off x="1600200" y="1905000"/>
            <a:ext cx="5867400" cy="6324600"/>
          </a:xfrm>
          <a:prstGeom prst="blockArc">
            <a:avLst/>
          </a:prstGeom>
          <a:gradFill flip="none" rotWithShape="1">
            <a:gsLst>
              <a:gs pos="63000">
                <a:srgbClr val="104431">
                  <a:alpha val="50000"/>
                </a:srgbClr>
              </a:gs>
              <a:gs pos="30000">
                <a:srgbClr val="800000">
                  <a:alpha val="62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charset="0"/>
              <a:ea typeface="ヒラギノ角ゴ Pro W3" pitchFamily="48" charset="-128"/>
              <a:cs typeface="ヒラギノ角ゴ Pro W3" pitchFamily="-65" charset="-128"/>
            </a:endParaRPr>
          </a:p>
        </p:txBody>
      </p:sp>
      <p:sp>
        <p:nvSpPr>
          <p:cNvPr id="24582" name="TextBox 3"/>
          <p:cNvSpPr txBox="1">
            <a:spLocks noChangeArrowheads="1"/>
          </p:cNvSpPr>
          <p:nvPr/>
        </p:nvSpPr>
        <p:spPr bwMode="auto">
          <a:xfrm>
            <a:off x="228600" y="4038600"/>
            <a:ext cx="1246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Stage 0</a:t>
            </a:r>
          </a:p>
        </p:txBody>
      </p:sp>
      <p:sp>
        <p:nvSpPr>
          <p:cNvPr id="24584" name="Rectangle 13"/>
          <p:cNvSpPr>
            <a:spLocks noChangeArrowheads="1"/>
          </p:cNvSpPr>
          <p:nvPr/>
        </p:nvSpPr>
        <p:spPr bwMode="auto">
          <a:xfrm>
            <a:off x="3810000" y="6492876"/>
            <a:ext cx="495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sz="1800"/>
              <a:t>Sharma AM &amp; Kushner RF,</a:t>
            </a:r>
            <a:r>
              <a:rPr lang="en-US" sz="1800" i="1"/>
              <a:t> Int J Obes</a:t>
            </a:r>
            <a:r>
              <a:rPr lang="en-US" sz="1800"/>
              <a:t> 2009</a:t>
            </a:r>
          </a:p>
        </p:txBody>
      </p:sp>
      <p:sp>
        <p:nvSpPr>
          <p:cNvPr id="24598" name="TextBox 6"/>
          <p:cNvSpPr txBox="1">
            <a:spLocks noChangeArrowheads="1"/>
          </p:cNvSpPr>
          <p:nvPr/>
        </p:nvSpPr>
        <p:spPr bwMode="auto">
          <a:xfrm>
            <a:off x="762000" y="2514649"/>
            <a:ext cx="12455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Stage 1</a:t>
            </a:r>
          </a:p>
        </p:txBody>
      </p:sp>
      <p:sp>
        <p:nvSpPr>
          <p:cNvPr id="24595" name="TextBox 4"/>
          <p:cNvSpPr txBox="1">
            <a:spLocks noChangeArrowheads="1"/>
          </p:cNvSpPr>
          <p:nvPr/>
        </p:nvSpPr>
        <p:spPr bwMode="auto">
          <a:xfrm>
            <a:off x="3809965" y="1295400"/>
            <a:ext cx="12455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Stage 2</a:t>
            </a:r>
          </a:p>
        </p:txBody>
      </p:sp>
      <p:sp>
        <p:nvSpPr>
          <p:cNvPr id="24592" name="TextBox 5"/>
          <p:cNvSpPr txBox="1">
            <a:spLocks noChangeArrowheads="1"/>
          </p:cNvSpPr>
          <p:nvPr/>
        </p:nvSpPr>
        <p:spPr bwMode="auto">
          <a:xfrm>
            <a:off x="6934507" y="2514600"/>
            <a:ext cx="1245881" cy="461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Stage 3</a:t>
            </a:r>
          </a:p>
        </p:txBody>
      </p:sp>
      <p:sp>
        <p:nvSpPr>
          <p:cNvPr id="24589" name="TextBox 7"/>
          <p:cNvSpPr txBox="1">
            <a:spLocks noChangeArrowheads="1"/>
          </p:cNvSpPr>
          <p:nvPr/>
        </p:nvSpPr>
        <p:spPr bwMode="auto">
          <a:xfrm>
            <a:off x="7544088" y="4038525"/>
            <a:ext cx="1245900" cy="461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Stage 4</a:t>
            </a:r>
          </a:p>
        </p:txBody>
      </p:sp>
      <p:sp>
        <p:nvSpPr>
          <p:cNvPr id="23" name="Block Arc 22"/>
          <p:cNvSpPr/>
          <p:nvPr/>
        </p:nvSpPr>
        <p:spPr bwMode="auto">
          <a:xfrm>
            <a:off x="1981200" y="2362200"/>
            <a:ext cx="5029200" cy="5867400"/>
          </a:xfrm>
          <a:prstGeom prst="blockArc">
            <a:avLst>
              <a:gd name="adj1" fmla="val 11081160"/>
              <a:gd name="adj2" fmla="val 21332930"/>
              <a:gd name="adj3" fmla="val 0"/>
            </a:avLst>
          </a:prstGeom>
          <a:gradFill flip="none" rotWithShape="1">
            <a:gsLst>
              <a:gs pos="63000">
                <a:srgbClr val="104431">
                  <a:alpha val="50000"/>
                </a:srgbClr>
              </a:gs>
              <a:gs pos="30000">
                <a:srgbClr val="800000">
                  <a:alpha val="62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charset="0"/>
              <a:ea typeface="ヒラギノ角ゴ Pro W3" pitchFamily="48" charset="-128"/>
              <a:cs typeface="ヒラギノ角ゴ Pro W3" pitchFamily="-65" charset="-128"/>
            </a:endParaRPr>
          </a:p>
        </p:txBody>
      </p:sp>
      <p:sp>
        <p:nvSpPr>
          <p:cNvPr id="24" name="Block Arc 23"/>
          <p:cNvSpPr/>
          <p:nvPr/>
        </p:nvSpPr>
        <p:spPr bwMode="auto">
          <a:xfrm>
            <a:off x="2514600" y="2819400"/>
            <a:ext cx="4038600" cy="4876800"/>
          </a:xfrm>
          <a:prstGeom prst="blockArc">
            <a:avLst>
              <a:gd name="adj1" fmla="val 11081160"/>
              <a:gd name="adj2" fmla="val 21273692"/>
              <a:gd name="adj3" fmla="val 0"/>
            </a:avLst>
          </a:prstGeom>
          <a:gradFill flip="none" rotWithShape="1">
            <a:gsLst>
              <a:gs pos="63000">
                <a:srgbClr val="104431">
                  <a:alpha val="50000"/>
                </a:srgbClr>
              </a:gs>
              <a:gs pos="30000">
                <a:srgbClr val="800000">
                  <a:alpha val="62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charset="0"/>
              <a:ea typeface="ヒラギノ角ゴ Pro W3" pitchFamily="48" charset="-128"/>
              <a:cs typeface="ヒラギノ角ゴ Pro W3" pitchFamily="-65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 rot="18116509">
            <a:off x="1068928" y="5362833"/>
            <a:ext cx="980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Medical</a:t>
            </a:r>
            <a:endParaRPr lang="en-US" sz="1800" dirty="0"/>
          </a:p>
        </p:txBody>
      </p:sp>
      <p:sp>
        <p:nvSpPr>
          <p:cNvPr id="26" name="TextBox 25"/>
          <p:cNvSpPr txBox="1"/>
          <p:nvPr/>
        </p:nvSpPr>
        <p:spPr>
          <a:xfrm rot="18116509">
            <a:off x="1626479" y="5293680"/>
            <a:ext cx="877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Mental</a:t>
            </a:r>
            <a:endParaRPr lang="en-US" sz="1800" dirty="0"/>
          </a:p>
        </p:txBody>
      </p:sp>
      <p:sp>
        <p:nvSpPr>
          <p:cNvPr id="27" name="TextBox 26"/>
          <p:cNvSpPr txBox="1"/>
          <p:nvPr/>
        </p:nvSpPr>
        <p:spPr>
          <a:xfrm rot="18116509">
            <a:off x="1919843" y="5440570"/>
            <a:ext cx="12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Functional</a:t>
            </a:r>
            <a:endParaRPr lang="en-US" sz="1800" dirty="0"/>
          </a:p>
        </p:txBody>
      </p:sp>
      <p:sp>
        <p:nvSpPr>
          <p:cNvPr id="28" name="TextBox 27"/>
          <p:cNvSpPr txBox="1"/>
          <p:nvPr/>
        </p:nvSpPr>
        <p:spPr>
          <a:xfrm rot="17164904">
            <a:off x="1392575" y="4155336"/>
            <a:ext cx="946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absent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 rot="17164904">
            <a:off x="1877776" y="4286703"/>
            <a:ext cx="946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absent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 rot="17164904">
            <a:off x="2411176" y="4375869"/>
            <a:ext cx="946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absent</a:t>
            </a:r>
            <a:endParaRPr lang="en-US" sz="1600" dirty="0"/>
          </a:p>
        </p:txBody>
      </p:sp>
      <p:grpSp>
        <p:nvGrpSpPr>
          <p:cNvPr id="2" name="Group 86"/>
          <p:cNvGrpSpPr/>
          <p:nvPr/>
        </p:nvGrpSpPr>
        <p:grpSpPr>
          <a:xfrm>
            <a:off x="1981200" y="2286000"/>
            <a:ext cx="1472961" cy="1951085"/>
            <a:chOff x="1997132" y="2299637"/>
            <a:chExt cx="1472961" cy="1951085"/>
          </a:xfrm>
        </p:grpSpPr>
        <p:sp>
          <p:nvSpPr>
            <p:cNvPr id="29" name="TextBox 28"/>
            <p:cNvSpPr txBox="1"/>
            <p:nvPr/>
          </p:nvSpPr>
          <p:spPr>
            <a:xfrm rot="18631373">
              <a:off x="1808670" y="2762316"/>
              <a:ext cx="151013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pre-clinical risk factors</a:t>
              </a:r>
              <a:endParaRPr lang="en-US" sz="1600" dirty="0"/>
            </a:p>
          </p:txBody>
        </p:sp>
        <p:sp>
          <p:nvSpPr>
            <p:cNvPr id="35" name="TextBox 34"/>
            <p:cNvSpPr txBox="1"/>
            <p:nvPr/>
          </p:nvSpPr>
          <p:spPr>
            <a:xfrm rot="18586540">
              <a:off x="2446399" y="3203234"/>
              <a:ext cx="9468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mild</a:t>
              </a:r>
              <a:endParaRPr lang="en-US" sz="1600" dirty="0"/>
            </a:p>
          </p:txBody>
        </p:sp>
        <p:sp>
          <p:nvSpPr>
            <p:cNvPr id="36" name="TextBox 35"/>
            <p:cNvSpPr txBox="1"/>
            <p:nvPr/>
          </p:nvSpPr>
          <p:spPr>
            <a:xfrm rot="18586540">
              <a:off x="2827399" y="3508034"/>
              <a:ext cx="9468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mild</a:t>
              </a:r>
              <a:endParaRPr lang="en-US" sz="1600" dirty="0"/>
            </a:p>
          </p:txBody>
        </p:sp>
        <p:cxnSp>
          <p:nvCxnSpPr>
            <p:cNvPr id="44" name="Straight Arrow Connector 43"/>
            <p:cNvCxnSpPr/>
            <p:nvPr/>
          </p:nvCxnSpPr>
          <p:spPr bwMode="auto">
            <a:xfrm rot="5400000" flipH="1" flipV="1">
              <a:off x="1921205" y="3657327"/>
              <a:ext cx="364522" cy="21266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0" name="Straight Arrow Connector 49"/>
            <p:cNvCxnSpPr/>
            <p:nvPr/>
          </p:nvCxnSpPr>
          <p:spPr bwMode="auto">
            <a:xfrm rot="5400000" flipH="1" flipV="1">
              <a:off x="2354236" y="3817968"/>
              <a:ext cx="380996" cy="21266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 rot="5400000" flipH="1" flipV="1">
              <a:off x="2903839" y="4030361"/>
              <a:ext cx="288322" cy="152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" name="Group 87"/>
          <p:cNvGrpSpPr/>
          <p:nvPr/>
        </p:nvGrpSpPr>
        <p:grpSpPr>
          <a:xfrm>
            <a:off x="3200400" y="1985963"/>
            <a:ext cx="1981200" cy="1443037"/>
            <a:chOff x="3200400" y="1985963"/>
            <a:chExt cx="1981200" cy="1443037"/>
          </a:xfrm>
        </p:grpSpPr>
        <p:sp>
          <p:nvSpPr>
            <p:cNvPr id="30" name="TextBox 29"/>
            <p:cNvSpPr txBox="1"/>
            <p:nvPr/>
          </p:nvSpPr>
          <p:spPr>
            <a:xfrm>
              <a:off x="3671467" y="1985963"/>
              <a:ext cx="15101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co-morbidity</a:t>
              </a:r>
              <a:endParaRPr lang="en-US" sz="16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810000" y="2485609"/>
              <a:ext cx="12596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moderate</a:t>
              </a:r>
              <a:endParaRPr lang="en-US" sz="16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810000" y="2895600"/>
              <a:ext cx="12596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moderate</a:t>
              </a:r>
              <a:endParaRPr lang="en-US" sz="1600" dirty="0"/>
            </a:p>
          </p:txBody>
        </p:sp>
        <p:cxnSp>
          <p:nvCxnSpPr>
            <p:cNvPr id="52" name="Straight Arrow Connector 51"/>
            <p:cNvCxnSpPr/>
            <p:nvPr/>
          </p:nvCxnSpPr>
          <p:spPr bwMode="auto">
            <a:xfrm flipV="1">
              <a:off x="3200400" y="2286000"/>
              <a:ext cx="381000" cy="228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 flipV="1">
              <a:off x="3352800" y="2743200"/>
              <a:ext cx="381000" cy="228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 flipV="1">
              <a:off x="3581400" y="3200400"/>
              <a:ext cx="304800" cy="228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" name="Group 88"/>
          <p:cNvGrpSpPr/>
          <p:nvPr/>
        </p:nvGrpSpPr>
        <p:grpSpPr>
          <a:xfrm>
            <a:off x="5029200" y="2200609"/>
            <a:ext cx="1746709" cy="2006454"/>
            <a:chOff x="5029200" y="2200609"/>
            <a:chExt cx="1746709" cy="2006454"/>
          </a:xfrm>
        </p:grpSpPr>
        <p:sp>
          <p:nvSpPr>
            <p:cNvPr id="31" name="TextBox 30"/>
            <p:cNvSpPr txBox="1"/>
            <p:nvPr/>
          </p:nvSpPr>
          <p:spPr>
            <a:xfrm rot="2920356">
              <a:off x="5652228" y="2739514"/>
              <a:ext cx="166258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end-organ damage</a:t>
              </a:r>
              <a:endParaRPr lang="en-US" sz="1600" dirty="0"/>
            </a:p>
          </p:txBody>
        </p:sp>
        <p:sp>
          <p:nvSpPr>
            <p:cNvPr id="39" name="TextBox 38"/>
            <p:cNvSpPr txBox="1"/>
            <p:nvPr/>
          </p:nvSpPr>
          <p:spPr>
            <a:xfrm rot="2790800">
              <a:off x="5386299" y="3122316"/>
              <a:ext cx="12596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severe</a:t>
              </a:r>
              <a:endParaRPr lang="en-US" sz="1600" dirty="0"/>
            </a:p>
          </p:txBody>
        </p:sp>
        <p:sp>
          <p:nvSpPr>
            <p:cNvPr id="40" name="TextBox 39"/>
            <p:cNvSpPr txBox="1"/>
            <p:nvPr/>
          </p:nvSpPr>
          <p:spPr>
            <a:xfrm rot="2884304">
              <a:off x="5022696" y="3407969"/>
              <a:ext cx="12596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severe</a:t>
              </a:r>
              <a:endParaRPr lang="en-US" sz="1600" dirty="0"/>
            </a:p>
          </p:txBody>
        </p:sp>
        <p:cxnSp>
          <p:nvCxnSpPr>
            <p:cNvPr id="72" name="Straight Arrow Connector 71"/>
            <p:cNvCxnSpPr/>
            <p:nvPr/>
          </p:nvCxnSpPr>
          <p:spPr bwMode="auto">
            <a:xfrm>
              <a:off x="5486400" y="2286000"/>
              <a:ext cx="381000" cy="228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4" name="Straight Arrow Connector 73"/>
            <p:cNvCxnSpPr/>
            <p:nvPr/>
          </p:nvCxnSpPr>
          <p:spPr bwMode="auto">
            <a:xfrm>
              <a:off x="5257800" y="2743200"/>
              <a:ext cx="381000" cy="228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6" name="Straight Arrow Connector 75"/>
            <p:cNvCxnSpPr/>
            <p:nvPr/>
          </p:nvCxnSpPr>
          <p:spPr bwMode="auto">
            <a:xfrm>
              <a:off x="5029200" y="3124200"/>
              <a:ext cx="304800" cy="152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" name="Group 89"/>
          <p:cNvGrpSpPr/>
          <p:nvPr/>
        </p:nvGrpSpPr>
        <p:grpSpPr>
          <a:xfrm>
            <a:off x="5867400" y="3429000"/>
            <a:ext cx="1475871" cy="1988178"/>
            <a:chOff x="5867400" y="3429000"/>
            <a:chExt cx="1475871" cy="1988178"/>
          </a:xfrm>
        </p:grpSpPr>
        <p:sp>
          <p:nvSpPr>
            <p:cNvPr id="32" name="TextBox 31"/>
            <p:cNvSpPr txBox="1"/>
            <p:nvPr/>
          </p:nvSpPr>
          <p:spPr>
            <a:xfrm rot="4539996">
              <a:off x="6342701" y="4188009"/>
              <a:ext cx="16625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end-stage</a:t>
              </a:r>
              <a:endParaRPr lang="en-US" sz="1600" dirty="0"/>
            </a:p>
          </p:txBody>
        </p:sp>
        <p:sp>
          <p:nvSpPr>
            <p:cNvPr id="41" name="TextBox 40"/>
            <p:cNvSpPr txBox="1"/>
            <p:nvPr/>
          </p:nvSpPr>
          <p:spPr>
            <a:xfrm rot="4539996">
              <a:off x="5329713" y="4416609"/>
              <a:ext cx="16625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end-stage</a:t>
              </a:r>
              <a:endParaRPr lang="en-US" sz="1600" dirty="0"/>
            </a:p>
          </p:txBody>
        </p:sp>
        <p:sp>
          <p:nvSpPr>
            <p:cNvPr id="42" name="TextBox 41"/>
            <p:cNvSpPr txBox="1"/>
            <p:nvPr/>
          </p:nvSpPr>
          <p:spPr>
            <a:xfrm rot="4539996">
              <a:off x="5863114" y="4317400"/>
              <a:ext cx="16625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end-stage</a:t>
              </a:r>
              <a:endParaRPr lang="en-US" sz="1600" dirty="0"/>
            </a:p>
          </p:txBody>
        </p:sp>
        <p:cxnSp>
          <p:nvCxnSpPr>
            <p:cNvPr id="78" name="Straight Arrow Connector 77"/>
            <p:cNvCxnSpPr/>
            <p:nvPr/>
          </p:nvCxnSpPr>
          <p:spPr bwMode="auto">
            <a:xfrm rot="16200000" flipH="1">
              <a:off x="6705601" y="3505200"/>
              <a:ext cx="380999" cy="228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3" name="Straight Arrow Connector 82"/>
            <p:cNvCxnSpPr/>
            <p:nvPr/>
          </p:nvCxnSpPr>
          <p:spPr bwMode="auto">
            <a:xfrm rot="16200000" flipH="1">
              <a:off x="6248403" y="3733800"/>
              <a:ext cx="304797" cy="15239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 bwMode="auto">
            <a:xfrm rot="16200000" flipH="1">
              <a:off x="5829301" y="3924300"/>
              <a:ext cx="228597" cy="15239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91" name="Oval 90"/>
          <p:cNvSpPr/>
          <p:nvPr/>
        </p:nvSpPr>
        <p:spPr bwMode="auto">
          <a:xfrm>
            <a:off x="3657600" y="3962400"/>
            <a:ext cx="1752600" cy="1143000"/>
          </a:xfrm>
          <a:prstGeom prst="ellipse">
            <a:avLst/>
          </a:prstGeom>
          <a:gradFill flip="none" rotWithShape="1">
            <a:gsLst>
              <a:gs pos="100000">
                <a:srgbClr val="C09047">
                  <a:alpha val="84000"/>
                </a:srgbClr>
              </a:gs>
              <a:gs pos="0">
                <a:srgbClr val="FFFFFF">
                  <a:alpha val="47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48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48" charset="-128"/>
              </a:rPr>
              <a:t>Obesity</a:t>
            </a:r>
          </a:p>
        </p:txBody>
      </p:sp>
      <p:cxnSp>
        <p:nvCxnSpPr>
          <p:cNvPr id="93" name="Straight Arrow Connector 92"/>
          <p:cNvCxnSpPr/>
          <p:nvPr/>
        </p:nvCxnSpPr>
        <p:spPr bwMode="auto">
          <a:xfrm rot="10800000">
            <a:off x="3200400" y="46482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 rot="16200000" flipV="1">
            <a:off x="3581400" y="3886200"/>
            <a:ext cx="228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rot="5400000" flipH="1" flipV="1">
            <a:off x="4306094" y="3694906"/>
            <a:ext cx="380206" cy="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/>
          <p:cNvCxnSpPr/>
          <p:nvPr/>
        </p:nvCxnSpPr>
        <p:spPr bwMode="auto">
          <a:xfrm rot="5400000" flipH="1" flipV="1">
            <a:off x="5181600" y="3810000"/>
            <a:ext cx="228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5486400" y="46482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143001"/>
            <a:ext cx="6248400" cy="52966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990600"/>
          </a:xfrm>
        </p:spPr>
        <p:txBody>
          <a:bodyPr/>
          <a:lstStyle/>
          <a:p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EOSS Predicts Mortality in NHANES III</a:t>
            </a:r>
            <a:endParaRPr lang="en-US" dirty="0" smtClean="0">
              <a:cs typeface="ヒラギノ角ゴ Pro W3" pitchFamily="-110" charset="-128"/>
            </a:endParaRPr>
          </a:p>
        </p:txBody>
      </p:sp>
      <p:sp>
        <p:nvSpPr>
          <p:cNvPr id="29700" name="Rectangle 13"/>
          <p:cNvSpPr>
            <a:spLocks noChangeArrowheads="1"/>
          </p:cNvSpPr>
          <p:nvPr/>
        </p:nvSpPr>
        <p:spPr bwMode="auto">
          <a:xfrm>
            <a:off x="3810000" y="6488113"/>
            <a:ext cx="495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sz="1800" dirty="0" err="1" smtClean="0"/>
              <a:t>Padwal</a:t>
            </a:r>
            <a:r>
              <a:rPr lang="en-US" sz="1800" dirty="0" smtClean="0"/>
              <a:t> R, Sharma </a:t>
            </a:r>
            <a:r>
              <a:rPr lang="en-US" sz="1800" dirty="0"/>
              <a:t>AM  et al.</a:t>
            </a:r>
            <a:r>
              <a:rPr lang="en-US" sz="1800" dirty="0" smtClean="0"/>
              <a:t> CMAJ 2011</a:t>
            </a:r>
            <a:endParaRPr lang="en-US" sz="1800" dirty="0"/>
          </a:p>
        </p:txBody>
      </p:sp>
      <p:pic>
        <p:nvPicPr>
          <p:cNvPr id="5" name="Picture 4" descr="Slide1.jpg"/>
          <p:cNvPicPr>
            <a:picLocks noChangeAspect="1"/>
          </p:cNvPicPr>
          <p:nvPr/>
        </p:nvPicPr>
        <p:blipFill>
          <a:blip r:embed="rId2"/>
          <a:srcRect l="9167" t="15556" r="10833" b="28889"/>
          <a:stretch>
            <a:fillRect/>
          </a:stretch>
        </p:blipFill>
        <p:spPr>
          <a:xfrm>
            <a:off x="228600" y="1524000"/>
            <a:ext cx="8485632" cy="4419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467600" cy="990600"/>
          </a:xfrm>
        </p:spPr>
        <p:txBody>
          <a:bodyPr/>
          <a:lstStyle/>
          <a:p>
            <a:r>
              <a:rPr lang="en-US" dirty="0" smtClean="0">
                <a:cs typeface="ヒラギノ角ゴ Pro W3" pitchFamily="-110" charset="-128"/>
              </a:rPr>
              <a:t>EOSS Predicts Mortality at Every Level of BMI</a:t>
            </a:r>
            <a:br>
              <a:rPr lang="en-US" dirty="0" smtClean="0">
                <a:cs typeface="ヒラギノ角ゴ Pro W3" pitchFamily="-110" charset="-128"/>
              </a:rPr>
            </a:br>
            <a:r>
              <a:rPr lang="en-US" dirty="0" smtClean="0">
                <a:cs typeface="ヒラギノ角ゴ Pro W3" pitchFamily="-110" charset="-128"/>
              </a:rPr>
              <a:t>NHANES III</a:t>
            </a:r>
            <a:endParaRPr lang="en-US" dirty="0">
              <a:cs typeface="ヒラギノ角ゴ Pro W3" pitchFamily="-110" charset="-128"/>
            </a:endParaRPr>
          </a:p>
        </p:txBody>
      </p:sp>
      <p:pic>
        <p:nvPicPr>
          <p:cNvPr id="30723" name="Picture 2" descr="EOSS_NHANES_KM_Curves_ByBMI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143000"/>
            <a:ext cx="66675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Rectangle 13"/>
          <p:cNvSpPr>
            <a:spLocks noChangeArrowheads="1"/>
          </p:cNvSpPr>
          <p:nvPr/>
        </p:nvSpPr>
        <p:spPr bwMode="auto">
          <a:xfrm>
            <a:off x="3810000" y="6488113"/>
            <a:ext cx="495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sz="1800" dirty="0" err="1" smtClean="0"/>
              <a:t>Padwal</a:t>
            </a:r>
            <a:r>
              <a:rPr lang="en-US" sz="1800" dirty="0" smtClean="0"/>
              <a:t> R, Sharma </a:t>
            </a:r>
            <a:r>
              <a:rPr lang="en-US" sz="1800" dirty="0"/>
              <a:t>AM  et al.</a:t>
            </a:r>
            <a:r>
              <a:rPr lang="en-US" sz="1800" dirty="0" smtClean="0"/>
              <a:t> CMAJ 2011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553200" y="3909739"/>
            <a:ext cx="1066800" cy="230832"/>
          </a:xfrm>
          <a:prstGeom prst="rect">
            <a:avLst/>
          </a:prstGeom>
          <a:solidFill>
            <a:schemeClr val="bg1"/>
          </a:solidFill>
        </p:spPr>
        <p:txBody>
          <a:bodyPr wrap="none" lIns="0" rtlCol="0">
            <a:noAutofit/>
          </a:bodyPr>
          <a:lstStyle/>
          <a:p>
            <a:pPr>
              <a:spcAft>
                <a:spcPts val="1200"/>
              </a:spcAft>
            </a:pPr>
            <a:r>
              <a:rPr lang="en-US" sz="900" b="1" dirty="0" smtClean="0"/>
              <a:t>Overweight</a:t>
            </a:r>
            <a:endParaRPr lang="en-US" sz="9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505" y="187477"/>
            <a:ext cx="7467600" cy="990600"/>
          </a:xfrm>
        </p:spPr>
        <p:txBody>
          <a:bodyPr/>
          <a:lstStyle/>
          <a:p>
            <a:r>
              <a:rPr lang="en-US" dirty="0" smtClean="0"/>
              <a:t>EOSS Distribution Across BMI Categories</a:t>
            </a:r>
            <a:br>
              <a:rPr lang="en-US" dirty="0" smtClean="0"/>
            </a:br>
            <a:r>
              <a:rPr lang="en-US" dirty="0" smtClean="0"/>
              <a:t>NHANES III (1988-1994)</a:t>
            </a:r>
            <a:endParaRPr lang="en-US" dirty="0"/>
          </a:p>
        </p:txBody>
      </p:sp>
      <p:graphicFrame>
        <p:nvGraphicFramePr>
          <p:cNvPr id="7" name="C 1"/>
          <p:cNvGraphicFramePr/>
          <p:nvPr/>
        </p:nvGraphicFramePr>
        <p:xfrm>
          <a:off x="304800" y="1981200"/>
          <a:ext cx="4914900" cy="361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 5"/>
          <p:cNvGraphicFramePr/>
          <p:nvPr/>
        </p:nvGraphicFramePr>
        <p:xfrm>
          <a:off x="2743200" y="2286000"/>
          <a:ext cx="4318000" cy="293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 3"/>
          <p:cNvGraphicFramePr/>
          <p:nvPr/>
        </p:nvGraphicFramePr>
        <p:xfrm>
          <a:off x="3200400" y="1143000"/>
          <a:ext cx="5575300" cy="321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 7"/>
          <p:cNvGraphicFramePr/>
          <p:nvPr/>
        </p:nvGraphicFramePr>
        <p:xfrm>
          <a:off x="4672391" y="4134152"/>
          <a:ext cx="40386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263444" y="3581400"/>
            <a:ext cx="1860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Overweight</a:t>
            </a:r>
            <a:endParaRPr lang="en-US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97301" y="5188857"/>
            <a:ext cx="5610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latin typeface="+mj-lt"/>
              </a:rPr>
              <a:t>Class</a:t>
            </a:r>
            <a:br>
              <a:rPr lang="en-US" sz="1100" b="1" dirty="0" smtClean="0">
                <a:latin typeface="+mj-lt"/>
              </a:rPr>
            </a:br>
            <a:r>
              <a:rPr lang="en-US" sz="1100" b="1" dirty="0" smtClean="0">
                <a:latin typeface="+mj-lt"/>
              </a:rPr>
              <a:t>III</a:t>
            </a:r>
            <a:endParaRPr lang="en-US" sz="1100" b="1" dirty="0">
              <a:latin typeface="+mj-lt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3810000" y="6488113"/>
            <a:ext cx="495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sz="1800" dirty="0" err="1" smtClean="0"/>
              <a:t>Padwal</a:t>
            </a:r>
            <a:r>
              <a:rPr lang="en-US" sz="1800" dirty="0" smtClean="0"/>
              <a:t> R, Sharma </a:t>
            </a:r>
            <a:r>
              <a:rPr lang="en-US" sz="1800" dirty="0"/>
              <a:t>AM  et al.</a:t>
            </a:r>
            <a:r>
              <a:rPr lang="en-US" sz="1800" dirty="0" smtClean="0"/>
              <a:t> CMAJ 2011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1415143" y="5636380"/>
            <a:ext cx="1484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 million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86284" y="3652763"/>
            <a:ext cx="1159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23 million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4692952" y="5140477"/>
            <a:ext cx="1051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10 million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289525" y="6011333"/>
            <a:ext cx="749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 million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00200"/>
            <a:ext cx="8382000" cy="43881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1" y="1295400"/>
            <a:ext cx="3352800" cy="2952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 Association Between EOSS and Mortality Risk in Aerobics Center Longitudinal Study (</a:t>
            </a:r>
            <a:r>
              <a:rPr lang="en-US" sz="2400" dirty="0" err="1" smtClean="0"/>
              <a:t>n</a:t>
            </a:r>
            <a:r>
              <a:rPr lang="en-US" sz="2400" dirty="0" smtClean="0"/>
              <a:t> = 29 533)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371600"/>
            <a:ext cx="8229600" cy="47928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77805" y="6477000"/>
            <a:ext cx="5685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/>
              <a:t>Kuk</a:t>
            </a:r>
            <a:r>
              <a:rPr lang="en-US" sz="1800" dirty="0" smtClean="0"/>
              <a:t> JL, et al. Appl. Physiol. </a:t>
            </a:r>
            <a:r>
              <a:rPr lang="en-US" sz="1800" dirty="0" err="1" smtClean="0"/>
              <a:t>Nutr</a:t>
            </a:r>
            <a:r>
              <a:rPr lang="en-US" sz="1800" dirty="0" smtClean="0"/>
              <a:t>. </a:t>
            </a:r>
            <a:r>
              <a:rPr lang="en-US" sz="1800" dirty="0" err="1" smtClean="0"/>
              <a:t>Metab</a:t>
            </a:r>
            <a:r>
              <a:rPr lang="en-US" sz="1800" dirty="0" smtClean="0"/>
              <a:t>. 2011;36: 570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aramond Book"/>
        <a:ea typeface="ヒラギノ角ゴ Pro W3"/>
        <a:cs typeface=""/>
      </a:majorFont>
      <a:minorFont>
        <a:latin typeface="Garamond Book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127610</TotalTime>
  <Words>427</Words>
  <Application>Microsoft PowerPoint</Application>
  <PresentationFormat>On-screen Show (4:3)</PresentationFormat>
  <Paragraphs>84</Paragraphs>
  <Slides>13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The Edmonton Obesity Staging System (EOSS)</vt:lpstr>
      <vt:lpstr>Slide 2</vt:lpstr>
      <vt:lpstr>Edmonton Obesity Staging System (EOSS)</vt:lpstr>
      <vt:lpstr>Slide 4</vt:lpstr>
      <vt:lpstr>EOSS Predicts Mortality in NHANES III</vt:lpstr>
      <vt:lpstr>EOSS Predicts Mortality at Every Level of BMI NHANES III</vt:lpstr>
      <vt:lpstr>EOSS Distribution Across BMI Categories NHANES III (1988-1994)</vt:lpstr>
      <vt:lpstr>Slide 8</vt:lpstr>
      <vt:lpstr> Association Between EOSS and Mortality Risk in Aerobics Center Longitudinal Study (n = 29 533)</vt:lpstr>
      <vt:lpstr>EOSS Case 1</vt:lpstr>
      <vt:lpstr>EOSS Case 2</vt:lpstr>
      <vt:lpstr>EOSS Case 3</vt:lpstr>
      <vt:lpstr>Slide 13</vt:lpstr>
    </vt:vector>
  </TitlesOfParts>
  <Company>L D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D</dc:creator>
  <cp:lastModifiedBy>Berlin</cp:lastModifiedBy>
  <cp:revision>1559</cp:revision>
  <cp:lastPrinted>2007-06-04T17:33:02Z</cp:lastPrinted>
  <dcterms:created xsi:type="dcterms:W3CDTF">2011-10-03T14:23:44Z</dcterms:created>
  <dcterms:modified xsi:type="dcterms:W3CDTF">2011-10-05T12:05:59Z</dcterms:modified>
</cp:coreProperties>
</file>